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21"/>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66F53B-E0A4-AA4F-BFDB-3845EE080560}" v="5" dt="2024-05-10T19:19:28.7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859"/>
  </p:normalViewPr>
  <p:slideViewPr>
    <p:cSldViewPr snapToGrid="0">
      <p:cViewPr varScale="1">
        <p:scale>
          <a:sx n="105" d="100"/>
          <a:sy n="105" d="100"/>
        </p:scale>
        <p:origin x="172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D70EA8-0689-0749-B86B-E63FB7311C7C}" type="datetimeFigureOut">
              <a:t>6/17/2024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1D034A-E051-BF46-ADA4-673D364A9C8B}" type="slidenum">
              <a:t>‹#›</a:t>
            </a:fld>
            <a:endParaRPr lang="en-US"/>
          </a:p>
        </p:txBody>
      </p:sp>
    </p:spTree>
    <p:extLst>
      <p:ext uri="{BB962C8B-B14F-4D97-AF65-F5344CB8AC3E}">
        <p14:creationId xmlns:p14="http://schemas.microsoft.com/office/powerpoint/2010/main" val="21254475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1D034A-E051-BF46-ADA4-673D364A9C8B}" type="slidenum">
              <a:t>3</a:t>
            </a:fld>
            <a:endParaRPr lang="en-US"/>
          </a:p>
        </p:txBody>
      </p:sp>
    </p:spTree>
    <p:extLst>
      <p:ext uri="{BB962C8B-B14F-4D97-AF65-F5344CB8AC3E}">
        <p14:creationId xmlns:p14="http://schemas.microsoft.com/office/powerpoint/2010/main" val="4146074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1D034A-E051-BF46-ADA4-673D364A9C8B}" type="slidenum">
              <a:t>4</a:t>
            </a:fld>
            <a:endParaRPr lang="en-US"/>
          </a:p>
        </p:txBody>
      </p:sp>
    </p:spTree>
    <p:extLst>
      <p:ext uri="{BB962C8B-B14F-4D97-AF65-F5344CB8AC3E}">
        <p14:creationId xmlns:p14="http://schemas.microsoft.com/office/powerpoint/2010/main" val="2708512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5A5808-3B61-48CC-92EF-85AC2E0DFA56}" type="datetime2">
              <a:rPr lang="en-US" smtClean="0"/>
              <a:t>Monday, June 17, 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885346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0C963C-C1DB-4AFD-9DDC-0691666BF49B}" type="datetime2">
              <a:rPr lang="en-US" smtClean="0"/>
              <a:pPr/>
              <a:t>Monday, June 17, 2024</a:t>
            </a:fld>
            <a:endParaRPr lang="en-US" cap="all" dirty="0"/>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145768733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0C963C-C1DB-4AFD-9DDC-0691666BF49B}" type="datetime2">
              <a:rPr lang="en-US" smtClean="0"/>
              <a:pPr/>
              <a:t>Monday, June 17, 2024</a:t>
            </a:fld>
            <a:endParaRPr lang="en-US" cap="all" dirty="0"/>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208289819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0C963C-C1DB-4AFD-9DDC-0691666BF49B}" type="datetime2">
              <a:rPr lang="en-US" smtClean="0"/>
              <a:pPr/>
              <a:t>Monday, June 17, 2024</a:t>
            </a:fld>
            <a:endParaRPr lang="en-US" cap="all" dirty="0"/>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C01389E6-C847-4AD0-B56D-D205B2EAB1EE}" type="slidenum">
              <a:rPr lang="en-US" smtClean="0"/>
              <a:pPr/>
              <a:t>‹#›</a:t>
            </a:fld>
            <a:endParaRPr lang="en-US" sz="800"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6919201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0C963C-C1DB-4AFD-9DDC-0691666BF49B}" type="datetime2">
              <a:rPr lang="en-US" smtClean="0"/>
              <a:pPr/>
              <a:t>Monday, June 17, 2024</a:t>
            </a:fld>
            <a:endParaRPr lang="en-US" cap="all" dirty="0"/>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160396277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E0C963C-C1DB-4AFD-9DDC-0691666BF49B}" type="datetime2">
              <a:rPr lang="en-US" smtClean="0"/>
              <a:pPr/>
              <a:t>Monday, June 17, 2024</a:t>
            </a:fld>
            <a:endParaRPr lang="en-US" cap="all" dirty="0"/>
          </a:p>
        </p:txBody>
      </p:sp>
      <p:sp>
        <p:nvSpPr>
          <p:cNvPr id="4" name="Footer Placeholder 3"/>
          <p:cNvSpPr>
            <a:spLocks noGrp="1"/>
          </p:cNvSpPr>
          <p:nvPr>
            <p:ph type="ftr" sz="quarter" idx="11"/>
          </p:nvPr>
        </p:nvSpPr>
        <p:spPr/>
        <p:txBody>
          <a:bodyPr/>
          <a:lstStyle/>
          <a:p>
            <a:pPr algn="l"/>
            <a:endParaRPr lang="en-US"/>
          </a:p>
        </p:txBody>
      </p:sp>
      <p:sp>
        <p:nvSpPr>
          <p:cNvPr id="5" name="Slide Number Placeholder 4"/>
          <p:cNvSpPr>
            <a:spLocks noGrp="1"/>
          </p:cNvSpPr>
          <p:nvPr>
            <p:ph type="sldNum" sz="quarter" idx="12"/>
          </p:nvPr>
        </p:nvSpPr>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257094024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E0C963C-C1DB-4AFD-9DDC-0691666BF49B}" type="datetime2">
              <a:rPr lang="en-US" smtClean="0"/>
              <a:pPr/>
              <a:t>Monday, June 17, 2024</a:t>
            </a:fld>
            <a:endParaRPr lang="en-US" cap="all" dirty="0"/>
          </a:p>
        </p:txBody>
      </p:sp>
      <p:sp>
        <p:nvSpPr>
          <p:cNvPr id="4" name="Footer Placeholder 3"/>
          <p:cNvSpPr>
            <a:spLocks noGrp="1"/>
          </p:cNvSpPr>
          <p:nvPr>
            <p:ph type="ftr" sz="quarter" idx="11"/>
          </p:nvPr>
        </p:nvSpPr>
        <p:spPr/>
        <p:txBody>
          <a:bodyPr/>
          <a:lstStyle/>
          <a:p>
            <a:pPr algn="l"/>
            <a:endParaRPr lang="en-US"/>
          </a:p>
        </p:txBody>
      </p:sp>
      <p:sp>
        <p:nvSpPr>
          <p:cNvPr id="5" name="Slide Number Placeholder 4"/>
          <p:cNvSpPr>
            <a:spLocks noGrp="1"/>
          </p:cNvSpPr>
          <p:nvPr>
            <p:ph type="sldNum" sz="quarter" idx="12"/>
          </p:nvPr>
        </p:nvSpPr>
        <p:spPr/>
        <p:txBody>
          <a:body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282110955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5E98AF-4574-4509-BF7A-519ACD5BF826}" type="datetime2">
              <a:rPr lang="en-US" smtClean="0"/>
              <a:t>Monday, June 17, 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2116629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93DD97D4-9636-490F-85D0-E926C2B6F3B1}" type="datetime2">
              <a:rPr lang="en-US" smtClean="0"/>
              <a:t>Monday, June 17, 2024</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C01389E6-C847-4AD0-B56D-D205B2EAB1EE}" type="slidenum">
              <a:rPr lang="en-US" smtClean="0"/>
              <a:t>‹#›</a:t>
            </a:fld>
            <a:endParaRPr lang="en-US"/>
          </a:p>
        </p:txBody>
      </p:sp>
    </p:spTree>
    <p:extLst>
      <p:ext uri="{BB962C8B-B14F-4D97-AF65-F5344CB8AC3E}">
        <p14:creationId xmlns:p14="http://schemas.microsoft.com/office/powerpoint/2010/main" val="3268171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3AF3C6-0FD4-4939-991C-00DDE5C56815}" type="datetime2">
              <a:rPr lang="en-US" smtClean="0"/>
              <a:t>Monday, June 17, 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057589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07482-8128-47C6-A8DD-6452B0291CFF}" type="datetime2">
              <a:rPr lang="en-US" smtClean="0"/>
              <a:t>Monday, June 17, 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3714162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903F25-275E-41DE-BE3B-EBF0DB49F9B1}" type="datetime2">
              <a:rPr lang="en-US" smtClean="0"/>
              <a:t>Monday, June 17, 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7525765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475572-4A44-4171-84AA-64D42C8050A6}" type="datetime2">
              <a:rPr lang="en-US" smtClean="0"/>
              <a:t>Monday, June 17, 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749786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C1612E-528E-4FD5-9E9E-E15F1108F171}" type="datetime2">
              <a:rPr lang="en-US" smtClean="0"/>
              <a:t>Monday, June 17, 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437175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D4F6D862-A06D-436F-A92E-EBAAD50B6E50}" type="datetime2">
              <a:rPr lang="en-US" smtClean="0"/>
              <a:t>Monday, June 17, 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665327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3E0B7D-2260-4809-8F0A-9E5F3E24F169}" type="datetime2">
              <a:rPr lang="en-US" smtClean="0"/>
              <a:t>Monday, June 17, 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790501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8E4735-C637-46A3-94EB-AB3AC4188D2F}" type="datetime2">
              <a:rPr lang="en-US" smtClean="0"/>
              <a:t>Monday, June 17, 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3830464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E0C963C-C1DB-4AFD-9DDC-0691666BF49B}" type="datetime2">
              <a:rPr lang="en-US" smtClean="0"/>
              <a:pPr/>
              <a:t>Monday, June 17, 2024</a:t>
            </a:fld>
            <a:endParaRPr lang="en-US" cap="all"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algn="l"/>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489796548"/>
      </p:ext>
    </p:extLst>
  </p:cSld>
  <p:clrMap bg1="dk1" tx1="lt1" bg2="dk2" tx2="lt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 id="2147483770"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C031CB-DEB3-405F-9996-5322C24A6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2031F0E-C3FA-4DAF-BD13-4AC665CFF0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BE685C68-BF28-4330-A4FE-33ABD88511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5349629"/>
            <a:ext cx="11525954" cy="275942"/>
          </a:xfrm>
          <a:prstGeom prst="rect">
            <a:avLst/>
          </a:prstGeom>
        </p:spPr>
      </p:pic>
      <p:sp>
        <p:nvSpPr>
          <p:cNvPr id="14" name="Rectangle 13">
            <a:extLst>
              <a:ext uri="{FF2B5EF4-FFF2-40B4-BE49-F238E27FC236}">
                <a16:creationId xmlns:a16="http://schemas.microsoft.com/office/drawing/2014/main" id="{273350E1-40B5-47D9-8DDD-3C2A17B4B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11525954" cy="5379499"/>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Subtitle 2">
            <a:extLst>
              <a:ext uri="{FF2B5EF4-FFF2-40B4-BE49-F238E27FC236}">
                <a16:creationId xmlns:a16="http://schemas.microsoft.com/office/drawing/2014/main" id="{C238A604-88E0-9E22-C31F-116B56720922}"/>
              </a:ext>
            </a:extLst>
          </p:cNvPr>
          <p:cNvSpPr>
            <a:spLocks noGrp="1"/>
          </p:cNvSpPr>
          <p:nvPr>
            <p:ph type="subTitle" idx="1"/>
          </p:nvPr>
        </p:nvSpPr>
        <p:spPr>
          <a:xfrm>
            <a:off x="4063113" y="756005"/>
            <a:ext cx="5874479" cy="1241761"/>
          </a:xfrm>
        </p:spPr>
        <p:txBody>
          <a:bodyPr anchor="b">
            <a:normAutofit/>
          </a:bodyPr>
          <a:lstStyle/>
          <a:p>
            <a:r>
              <a:rPr lang="en-US">
                <a:solidFill>
                  <a:schemeClr val="accent1"/>
                </a:solidFill>
              </a:rPr>
              <a:t>MentorShip</a:t>
            </a:r>
          </a:p>
        </p:txBody>
      </p:sp>
      <p:sp>
        <p:nvSpPr>
          <p:cNvPr id="2" name="Title 1">
            <a:extLst>
              <a:ext uri="{FF2B5EF4-FFF2-40B4-BE49-F238E27FC236}">
                <a16:creationId xmlns:a16="http://schemas.microsoft.com/office/drawing/2014/main" id="{15CEBE35-37E9-D028-72C9-68138E0B5D8E}"/>
              </a:ext>
            </a:extLst>
          </p:cNvPr>
          <p:cNvSpPr>
            <a:spLocks noGrp="1"/>
          </p:cNvSpPr>
          <p:nvPr>
            <p:ph type="ctrTitle"/>
          </p:nvPr>
        </p:nvSpPr>
        <p:spPr>
          <a:xfrm>
            <a:off x="4063113" y="1997765"/>
            <a:ext cx="5872891" cy="2696635"/>
          </a:xfrm>
        </p:spPr>
        <p:txBody>
          <a:bodyPr>
            <a:normAutofit/>
          </a:bodyPr>
          <a:lstStyle/>
          <a:p>
            <a:r>
              <a:rPr lang="en-US" sz="6000">
                <a:solidFill>
                  <a:srgbClr val="FFFFFF"/>
                </a:solidFill>
              </a:rPr>
              <a:t>Exam 2</a:t>
            </a:r>
            <a:br>
              <a:rPr lang="en-US" sz="6000">
                <a:solidFill>
                  <a:srgbClr val="FFFFFF"/>
                </a:solidFill>
              </a:rPr>
            </a:br>
            <a:r>
              <a:rPr lang="en-US" sz="6000">
                <a:solidFill>
                  <a:srgbClr val="FFFFFF"/>
                </a:solidFill>
              </a:rPr>
              <a:t>Data Analytic</a:t>
            </a:r>
          </a:p>
        </p:txBody>
      </p:sp>
      <p:pic>
        <p:nvPicPr>
          <p:cNvPr id="16" name="Picture 15">
            <a:extLst>
              <a:ext uri="{FF2B5EF4-FFF2-40B4-BE49-F238E27FC236}">
                <a16:creationId xmlns:a16="http://schemas.microsoft.com/office/drawing/2014/main" id="{A1500D0A-0DCA-4E06-8B25-618E6299CC9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4686838"/>
            <a:ext cx="1602997" cy="144270"/>
          </a:xfrm>
          <a:prstGeom prst="rect">
            <a:avLst/>
          </a:prstGeom>
        </p:spPr>
      </p:pic>
      <p:sp>
        <p:nvSpPr>
          <p:cNvPr id="18" name="Rectangle 17">
            <a:extLst>
              <a:ext uri="{FF2B5EF4-FFF2-40B4-BE49-F238E27FC236}">
                <a16:creationId xmlns:a16="http://schemas.microsoft.com/office/drawing/2014/main" id="{108AC4DC-69B5-4DD1-84BC-850C5A286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3034068"/>
            <a:ext cx="1602997"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187973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Demography: </a:t>
            </a:r>
          </a:p>
          <a:p>
            <a:r>
              <a:rPr lang="en-US" sz="2000" dirty="0"/>
              <a:t>This layout shows the age and gender distribution of employees. This information can provide insights into the demographic makeup of the organization's workforce.</a:t>
            </a:r>
          </a:p>
        </p:txBody>
      </p:sp>
      <p:pic>
        <p:nvPicPr>
          <p:cNvPr id="6" name="Picture 5">
            <a:extLst>
              <a:ext uri="{FF2B5EF4-FFF2-40B4-BE49-F238E27FC236}">
                <a16:creationId xmlns:a16="http://schemas.microsoft.com/office/drawing/2014/main" id="{5119A91E-7AB8-7DCF-5045-6C2B14FEA3D4}"/>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563860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Performance Analysis: </a:t>
            </a:r>
          </a:p>
          <a:p>
            <a:r>
              <a:rPr lang="en-US" sz="2000" dirty="0"/>
              <a:t>This layout shows the average performance rating and the distribution of performance ratings. This information can provide insights into the performance levels within the organization, including the average performance and how performance varies among employees.</a:t>
            </a:r>
          </a:p>
        </p:txBody>
      </p:sp>
      <p:pic>
        <p:nvPicPr>
          <p:cNvPr id="5" name="Picture 4">
            <a:extLst>
              <a:ext uri="{FF2B5EF4-FFF2-40B4-BE49-F238E27FC236}">
                <a16:creationId xmlns:a16="http://schemas.microsoft.com/office/drawing/2014/main" id="{2587BF13-2363-EF32-D4E0-A1216A540B53}"/>
              </a:ext>
            </a:extLst>
          </p:cNvPr>
          <p:cNvPicPr>
            <a:picLocks noChangeAspect="1"/>
          </p:cNvPicPr>
          <p:nvPr/>
        </p:nvPicPr>
        <p:blipFill>
          <a:blip r:embed="rId4"/>
          <a:stretch>
            <a:fillRect/>
          </a:stretch>
        </p:blipFill>
        <p:spPr>
          <a:xfrm>
            <a:off x="5276090" y="1681383"/>
            <a:ext cx="6269479" cy="349523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20753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Training: </a:t>
            </a:r>
          </a:p>
          <a:p>
            <a:r>
              <a:rPr lang="en-US" sz="2000" dirty="0"/>
              <a:t>This layout shows the total training hours and the distribution of training hours. This information can provide insights into the organization's training programs, including the total amount of training provided and how training hours are distributed among employees.</a:t>
            </a:r>
          </a:p>
        </p:txBody>
      </p:sp>
      <p:pic>
        <p:nvPicPr>
          <p:cNvPr id="6" name="Picture 5">
            <a:extLst>
              <a:ext uri="{FF2B5EF4-FFF2-40B4-BE49-F238E27FC236}">
                <a16:creationId xmlns:a16="http://schemas.microsoft.com/office/drawing/2014/main" id="{1A17FDC5-FEB5-EC91-4CCB-D101CF7A3DDD}"/>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4015451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Leave Analysis: </a:t>
            </a:r>
          </a:p>
          <a:p>
            <a:r>
              <a:rPr lang="en-US" sz="2000" dirty="0"/>
              <a:t>This layout shows the total number of leave days and the distribution of leave days. This information can provide insights into leave patterns within the organization, including the total amount of leave taken and how leave days are distributed among employees.</a:t>
            </a:r>
          </a:p>
        </p:txBody>
      </p:sp>
      <p:pic>
        <p:nvPicPr>
          <p:cNvPr id="5" name="Picture 4">
            <a:extLst>
              <a:ext uri="{FF2B5EF4-FFF2-40B4-BE49-F238E27FC236}">
                <a16:creationId xmlns:a16="http://schemas.microsoft.com/office/drawing/2014/main" id="{0B6058C1-A0FD-1FA6-2C05-5B3DCD91B17B}"/>
              </a:ext>
            </a:extLst>
          </p:cNvPr>
          <p:cNvPicPr>
            <a:picLocks noChangeAspect="1"/>
          </p:cNvPicPr>
          <p:nvPr/>
        </p:nvPicPr>
        <p:blipFill>
          <a:blip r:embed="rId4"/>
          <a:stretch>
            <a:fillRect/>
          </a:stretch>
        </p:blipFill>
        <p:spPr>
          <a:xfrm>
            <a:off x="5276090" y="1681383"/>
            <a:ext cx="6269479" cy="349523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823186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lnSpcReduction="10000"/>
          </a:bodyPr>
          <a:lstStyle/>
          <a:p>
            <a:pPr marL="0" indent="0">
              <a:buNone/>
            </a:pPr>
            <a:r>
              <a:rPr lang="en-US" sz="2000" dirty="0"/>
              <a:t>Absenteeism: </a:t>
            </a:r>
          </a:p>
          <a:p>
            <a:r>
              <a:rPr lang="en-US" sz="2000" dirty="0"/>
              <a:t>This layout shows the total number of absenteeism days and the distribution of absenteeism days. This information can provide insights into absenteeism patterns within the organization, including the total amount of absenteeism and how absenteeism varies among employees.</a:t>
            </a:r>
          </a:p>
        </p:txBody>
      </p:sp>
      <p:pic>
        <p:nvPicPr>
          <p:cNvPr id="6" name="Picture 5">
            <a:extLst>
              <a:ext uri="{FF2B5EF4-FFF2-40B4-BE49-F238E27FC236}">
                <a16:creationId xmlns:a16="http://schemas.microsoft.com/office/drawing/2014/main" id="{3333A2EE-4C1F-E632-F8F5-D47D4A386738}"/>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4051697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Termination Analysis: </a:t>
            </a:r>
          </a:p>
          <a:p>
            <a:r>
              <a:rPr lang="en-US" sz="2000" dirty="0"/>
              <a:t>This layout shows the total number of terminations and the reasons for termination. This information can provide insights into the reasons why employees are leaving the organization.</a:t>
            </a:r>
          </a:p>
        </p:txBody>
      </p:sp>
      <p:pic>
        <p:nvPicPr>
          <p:cNvPr id="5" name="Picture 4">
            <a:extLst>
              <a:ext uri="{FF2B5EF4-FFF2-40B4-BE49-F238E27FC236}">
                <a16:creationId xmlns:a16="http://schemas.microsoft.com/office/drawing/2014/main" id="{7174E193-CAA6-B3BD-DCC1-9A75756BF5A1}"/>
              </a:ext>
            </a:extLst>
          </p:cNvPr>
          <p:cNvPicPr>
            <a:picLocks noChangeAspect="1"/>
          </p:cNvPicPr>
          <p:nvPr/>
        </p:nvPicPr>
        <p:blipFill>
          <a:blip r:embed="rId4"/>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2454932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Attrition Analysis: </a:t>
            </a:r>
          </a:p>
          <a:p>
            <a:r>
              <a:rPr lang="en-US" sz="2000" dirty="0"/>
              <a:t>This layout shows the attrition rate and attrition trend. This information can provide insights into the level and trend of attrition within the organization.</a:t>
            </a:r>
          </a:p>
        </p:txBody>
      </p:sp>
      <p:pic>
        <p:nvPicPr>
          <p:cNvPr id="6" name="Picture 5">
            <a:extLst>
              <a:ext uri="{FF2B5EF4-FFF2-40B4-BE49-F238E27FC236}">
                <a16:creationId xmlns:a16="http://schemas.microsoft.com/office/drawing/2014/main" id="{F461A992-D187-AF60-90A9-D64C7169233E}"/>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2600300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Attrition Prediction: </a:t>
            </a:r>
          </a:p>
          <a:p>
            <a:r>
              <a:rPr lang="en-US" sz="2000" dirty="0"/>
              <a:t>This layout shows the predicted attrition rate and the factors influencing attrition. This information can provide insights into the predicted level of attrition and the factors that may be influencing attrition.</a:t>
            </a:r>
          </a:p>
        </p:txBody>
      </p:sp>
      <p:pic>
        <p:nvPicPr>
          <p:cNvPr id="5" name="Picture 4">
            <a:extLst>
              <a:ext uri="{FF2B5EF4-FFF2-40B4-BE49-F238E27FC236}">
                <a16:creationId xmlns:a16="http://schemas.microsoft.com/office/drawing/2014/main" id="{2D1D33A1-9775-3188-B2EF-226E1A8F2860}"/>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9620792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Employee Attrition: </a:t>
            </a:r>
          </a:p>
          <a:p>
            <a:r>
              <a:rPr lang="en-US" sz="2000" dirty="0"/>
              <a:t>This layout shows the list of employees who have left the organization and the reasons for their attrition. This information can provide insights into the employees who are leaving and their reasons for leaving.</a:t>
            </a:r>
          </a:p>
        </p:txBody>
      </p:sp>
      <p:pic>
        <p:nvPicPr>
          <p:cNvPr id="6" name="Picture 5">
            <a:extLst>
              <a:ext uri="{FF2B5EF4-FFF2-40B4-BE49-F238E27FC236}">
                <a16:creationId xmlns:a16="http://schemas.microsoft.com/office/drawing/2014/main" id="{18254B94-E805-F4DE-F2C3-D16839E43BF1}"/>
              </a:ext>
            </a:extLst>
          </p:cNvPr>
          <p:cNvPicPr>
            <a:picLocks noChangeAspect="1"/>
          </p:cNvPicPr>
          <p:nvPr/>
        </p:nvPicPr>
        <p:blipFill>
          <a:blip r:embed="rId4"/>
          <a:stretch>
            <a:fillRect/>
          </a:stretch>
        </p:blipFill>
        <p:spPr>
          <a:xfrm>
            <a:off x="5276090" y="1681383"/>
            <a:ext cx="6269479" cy="349523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8064311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8A312-B643-8E5C-A7D7-51EFCB713313}"/>
              </a:ext>
            </a:extLst>
          </p:cNvPr>
          <p:cNvSpPr>
            <a:spLocks noGrp="1"/>
          </p:cNvSpPr>
          <p:nvPr>
            <p:ph type="title"/>
          </p:nvPr>
        </p:nvSpPr>
        <p:spPr/>
        <p:txBody>
          <a:bodyPr/>
          <a:lstStyle/>
          <a:p>
            <a:r>
              <a:rPr lang="en-US" dirty="0"/>
              <a:t>3. Scope</a:t>
            </a:r>
          </a:p>
        </p:txBody>
      </p:sp>
      <p:sp>
        <p:nvSpPr>
          <p:cNvPr id="3" name="Content Placeholder 2">
            <a:extLst>
              <a:ext uri="{FF2B5EF4-FFF2-40B4-BE49-F238E27FC236}">
                <a16:creationId xmlns:a16="http://schemas.microsoft.com/office/drawing/2014/main" id="{80D96D2F-E474-0D42-A5FB-20B560E2425E}"/>
              </a:ext>
            </a:extLst>
          </p:cNvPr>
          <p:cNvSpPr>
            <a:spLocks noGrp="1"/>
          </p:cNvSpPr>
          <p:nvPr>
            <p:ph idx="1"/>
          </p:nvPr>
        </p:nvSpPr>
        <p:spPr/>
        <p:txBody>
          <a:bodyPr/>
          <a:lstStyle/>
          <a:p>
            <a:r>
              <a:rPr lang="en-US" dirty="0"/>
              <a:t>Director: All layouts</a:t>
            </a:r>
          </a:p>
          <a:p>
            <a:r>
              <a:rPr lang="en-US" dirty="0"/>
              <a:t>Department: There is no right to see the Attrition prediction.</a:t>
            </a:r>
          </a:p>
          <a:p>
            <a:r>
              <a:rPr lang="en-US" dirty="0"/>
              <a:t>Manager: There is no right to see the prediction of Attrition and Attrition staff.</a:t>
            </a:r>
          </a:p>
          <a:p>
            <a:r>
              <a:rPr lang="en-US" dirty="0"/>
              <a:t>Employee: Can see: Summary, Diversity, Historical &amp; Trend, Details of their own staff, Training, Leave Analysis, Absent of yourself.</a:t>
            </a:r>
          </a:p>
          <a:p>
            <a:r>
              <a:rPr lang="en-US" dirty="0"/>
              <a:t>HR Manager: There is no right to see the Attrition prediction.</a:t>
            </a:r>
          </a:p>
        </p:txBody>
      </p:sp>
    </p:spTree>
    <p:extLst>
      <p:ext uri="{BB962C8B-B14F-4D97-AF65-F5344CB8AC3E}">
        <p14:creationId xmlns:p14="http://schemas.microsoft.com/office/powerpoint/2010/main" val="3684418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AC3E6C53-102E-4ACA-BCBB-3CC973B9948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0" name="Picture 29">
            <a:extLst>
              <a:ext uri="{FF2B5EF4-FFF2-40B4-BE49-F238E27FC236}">
                <a16:creationId xmlns:a16="http://schemas.microsoft.com/office/drawing/2014/main" id="{17B2B42C-0777-4D6E-9432-535281803A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32" name="Picture 31">
            <a:extLst>
              <a:ext uri="{FF2B5EF4-FFF2-40B4-BE49-F238E27FC236}">
                <a16:creationId xmlns:a16="http://schemas.microsoft.com/office/drawing/2014/main" id="{EFEAAB60-93E2-4DC6-99AC-939637BCE8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34" name="Rectangle 33">
            <a:extLst>
              <a:ext uri="{FF2B5EF4-FFF2-40B4-BE49-F238E27FC236}">
                <a16:creationId xmlns:a16="http://schemas.microsoft.com/office/drawing/2014/main" id="{7EF5ECB8-D49C-48FB-A93E-88EB2FFDF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6" name="Rectangle 35">
            <a:extLst>
              <a:ext uri="{FF2B5EF4-FFF2-40B4-BE49-F238E27FC236}">
                <a16:creationId xmlns:a16="http://schemas.microsoft.com/office/drawing/2014/main" id="{411B77A2-BD5C-432D-B52E-C12612C74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38" name="Rectangle 37">
            <a:extLst>
              <a:ext uri="{FF2B5EF4-FFF2-40B4-BE49-F238E27FC236}">
                <a16:creationId xmlns:a16="http://schemas.microsoft.com/office/drawing/2014/main" id="{87C031CB-DEB3-405F-9996-5322C24A6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39">
            <a:extLst>
              <a:ext uri="{FF2B5EF4-FFF2-40B4-BE49-F238E27FC236}">
                <a16:creationId xmlns:a16="http://schemas.microsoft.com/office/drawing/2014/main" id="{92031F0E-C3FA-4DAF-BD13-4AC665CFF0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2" name="Picture 41">
            <a:extLst>
              <a:ext uri="{FF2B5EF4-FFF2-40B4-BE49-F238E27FC236}">
                <a16:creationId xmlns:a16="http://schemas.microsoft.com/office/drawing/2014/main" id="{BE685C68-BF28-4330-A4FE-33ABD88511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5349629"/>
            <a:ext cx="11525954" cy="275942"/>
          </a:xfrm>
          <a:prstGeom prst="rect">
            <a:avLst/>
          </a:prstGeom>
        </p:spPr>
      </p:pic>
      <p:sp>
        <p:nvSpPr>
          <p:cNvPr id="44" name="Rectangle 43">
            <a:extLst>
              <a:ext uri="{FF2B5EF4-FFF2-40B4-BE49-F238E27FC236}">
                <a16:creationId xmlns:a16="http://schemas.microsoft.com/office/drawing/2014/main" id="{273350E1-40B5-47D9-8DDD-3C2A17B4B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11525954" cy="5379499"/>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Title 3">
            <a:extLst>
              <a:ext uri="{FF2B5EF4-FFF2-40B4-BE49-F238E27FC236}">
                <a16:creationId xmlns:a16="http://schemas.microsoft.com/office/drawing/2014/main" id="{D4390559-875C-7978-EE8E-8416D4E1CFE9}"/>
              </a:ext>
            </a:extLst>
          </p:cNvPr>
          <p:cNvSpPr>
            <a:spLocks noGrp="1"/>
          </p:cNvSpPr>
          <p:nvPr>
            <p:ph type="title"/>
          </p:nvPr>
        </p:nvSpPr>
        <p:spPr>
          <a:xfrm>
            <a:off x="4063113" y="1997765"/>
            <a:ext cx="5872891" cy="2696635"/>
          </a:xfrm>
        </p:spPr>
        <p:txBody>
          <a:bodyPr vert="horz" lIns="91440" tIns="45720" rIns="91440" bIns="45720" rtlCol="0" anchor="b">
            <a:normAutofit/>
          </a:bodyPr>
          <a:lstStyle/>
          <a:p>
            <a:r>
              <a:rPr lang="en-US" sz="6000" dirty="0">
                <a:solidFill>
                  <a:srgbClr val="FFFFFF"/>
                </a:solidFill>
              </a:rPr>
              <a:t>1. Topic</a:t>
            </a:r>
            <a:br>
              <a:rPr lang="en-US" sz="6000" dirty="0">
                <a:solidFill>
                  <a:srgbClr val="FFFFFF"/>
                </a:solidFill>
              </a:rPr>
            </a:br>
            <a:r>
              <a:rPr lang="en-US" sz="6000" dirty="0">
                <a:solidFill>
                  <a:srgbClr val="FFFFFF"/>
                </a:solidFill>
              </a:rPr>
              <a:t>2. Layout</a:t>
            </a:r>
            <a:br>
              <a:rPr lang="en-US" sz="6000" dirty="0">
                <a:solidFill>
                  <a:srgbClr val="FFFFFF"/>
                </a:solidFill>
              </a:rPr>
            </a:br>
            <a:r>
              <a:rPr lang="en-US" sz="6000" dirty="0">
                <a:solidFill>
                  <a:srgbClr val="FFFFFF"/>
                </a:solidFill>
              </a:rPr>
              <a:t>3. Scope</a:t>
            </a:r>
          </a:p>
        </p:txBody>
      </p:sp>
      <p:pic>
        <p:nvPicPr>
          <p:cNvPr id="46" name="Picture 45">
            <a:extLst>
              <a:ext uri="{FF2B5EF4-FFF2-40B4-BE49-F238E27FC236}">
                <a16:creationId xmlns:a16="http://schemas.microsoft.com/office/drawing/2014/main" id="{A1500D0A-0DCA-4E06-8B25-618E6299CC9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4686838"/>
            <a:ext cx="1602997" cy="144270"/>
          </a:xfrm>
          <a:prstGeom prst="rect">
            <a:avLst/>
          </a:prstGeom>
        </p:spPr>
      </p:pic>
      <p:sp>
        <p:nvSpPr>
          <p:cNvPr id="48" name="Rectangle 47">
            <a:extLst>
              <a:ext uri="{FF2B5EF4-FFF2-40B4-BE49-F238E27FC236}">
                <a16:creationId xmlns:a16="http://schemas.microsoft.com/office/drawing/2014/main" id="{108AC4DC-69B5-4DD1-84BC-850C5A286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3034068"/>
            <a:ext cx="1602997"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6146493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8" name="Rectangle 17">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CAA4E8D9-0F48-C79D-4E4B-F3288532D91F}"/>
              </a:ext>
            </a:extLst>
          </p:cNvPr>
          <p:cNvSpPr/>
          <p:nvPr/>
        </p:nvSpPr>
        <p:spPr>
          <a:xfrm>
            <a:off x="4639056" y="-1"/>
            <a:ext cx="7552944" cy="6858000"/>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9F14223-08ED-FDFC-1575-218EECFE6073}"/>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dirty="0"/>
              <a:t>1. Topic</a:t>
            </a:r>
          </a:p>
        </p:txBody>
      </p:sp>
      <p:pic>
        <p:nvPicPr>
          <p:cNvPr id="22" name="Picture 21">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9" name="Content Placeholder 12">
            <a:extLst>
              <a:ext uri="{FF2B5EF4-FFF2-40B4-BE49-F238E27FC236}">
                <a16:creationId xmlns:a16="http://schemas.microsoft.com/office/drawing/2014/main" id="{A05366A8-72EF-20BC-C6E2-8EF73F9F7D7C}"/>
              </a:ext>
            </a:extLst>
          </p:cNvPr>
          <p:cNvSpPr txBox="1">
            <a:spLocks/>
          </p:cNvSpPr>
          <p:nvPr/>
        </p:nvSpPr>
        <p:spPr>
          <a:xfrm>
            <a:off x="491384" y="2800081"/>
            <a:ext cx="3656289" cy="359931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pPr>
            <a:r>
              <a:rPr lang="en-US" dirty="0"/>
              <a:t>Role:</a:t>
            </a:r>
          </a:p>
          <a:p>
            <a:pPr lvl="1">
              <a:lnSpc>
                <a:spcPct val="90000"/>
              </a:lnSpc>
            </a:pPr>
            <a:r>
              <a:rPr lang="en-US" dirty="0"/>
              <a:t>Director</a:t>
            </a:r>
          </a:p>
          <a:p>
            <a:pPr lvl="1">
              <a:lnSpc>
                <a:spcPct val="90000"/>
              </a:lnSpc>
            </a:pPr>
            <a:r>
              <a:rPr lang="en-US" dirty="0"/>
              <a:t>Department Head</a:t>
            </a:r>
          </a:p>
          <a:p>
            <a:pPr lvl="1">
              <a:lnSpc>
                <a:spcPct val="90000"/>
              </a:lnSpc>
            </a:pPr>
            <a:r>
              <a:rPr lang="en-US" dirty="0"/>
              <a:t>Department Head</a:t>
            </a:r>
          </a:p>
          <a:p>
            <a:pPr lvl="1">
              <a:lnSpc>
                <a:spcPct val="90000"/>
              </a:lnSpc>
            </a:pPr>
            <a:r>
              <a:rPr lang="en-US" dirty="0"/>
              <a:t>Department Head</a:t>
            </a:r>
          </a:p>
          <a:p>
            <a:pPr lvl="1">
              <a:lnSpc>
                <a:spcPct val="90000"/>
              </a:lnSpc>
            </a:pPr>
            <a:r>
              <a:rPr lang="en-US" dirty="0"/>
              <a:t>HR Manager</a:t>
            </a:r>
          </a:p>
          <a:p>
            <a:pPr lvl="1">
              <a:lnSpc>
                <a:spcPct val="90000"/>
              </a:lnSpc>
            </a:pPr>
            <a:endParaRPr lang="en-US" dirty="0"/>
          </a:p>
        </p:txBody>
      </p:sp>
      <p:pic>
        <p:nvPicPr>
          <p:cNvPr id="8" name="Content Placeholder 7" descr="A diagram of people analytics&#10;&#10;Description automatically generated">
            <a:extLst>
              <a:ext uri="{FF2B5EF4-FFF2-40B4-BE49-F238E27FC236}">
                <a16:creationId xmlns:a16="http://schemas.microsoft.com/office/drawing/2014/main" id="{FF764C67-A3FA-F799-30DE-E28817A64B2D}"/>
              </a:ext>
            </a:extLst>
          </p:cNvPr>
          <p:cNvPicPr>
            <a:picLocks noGrp="1" noChangeAspect="1"/>
          </p:cNvPicPr>
          <p:nvPr>
            <p:ph idx="1"/>
          </p:nvPr>
        </p:nvPicPr>
        <p:blipFill rotWithShape="1">
          <a:blip r:embed="rId5">
            <a:clrChange>
              <a:clrFrom>
                <a:srgbClr val="FFFFFF"/>
              </a:clrFrom>
              <a:clrTo>
                <a:srgbClr val="FFFFFF">
                  <a:alpha val="0"/>
                </a:srgbClr>
              </a:clrTo>
            </a:clrChange>
          </a:blip>
          <a:srcRect l="111" t="-1973" r="-111" b="5095"/>
          <a:stretch/>
        </p:blipFill>
        <p:spPr bwMode="auto">
          <a:xfrm>
            <a:off x="5433946" y="-114307"/>
            <a:ext cx="5722798" cy="6781814"/>
          </a:xfrm>
          <a:prstGeom prst="rect">
            <a:avLst/>
          </a:prstGeom>
          <a:noFill/>
          <a:ln>
            <a:noFill/>
          </a:ln>
          <a:effectLst>
            <a:outerShdw blurRad="76200" dist="63500" dir="5040000" algn="tl" rotWithShape="0">
              <a:srgbClr val="000000">
                <a:alpha val="41000"/>
              </a:srgbClr>
            </a:outerShdw>
          </a:effectLst>
          <a:extLst>
            <a:ext uri="{909E8E84-426E-40DD-AFC4-6F175D3DCCD1}">
              <a14:hiddenFill xmlns:a14="http://schemas.microsoft.com/office/drawing/2010/main">
                <a:solidFill>
                  <a:srgbClr val="FFFFFF"/>
                </a:solidFill>
              </a14:hiddenFill>
            </a:ext>
          </a:extLst>
        </p:spPr>
      </p:pic>
      <p:sp>
        <p:nvSpPr>
          <p:cNvPr id="4" name="AutoShape 2">
            <a:extLst>
              <a:ext uri="{FF2B5EF4-FFF2-40B4-BE49-F238E27FC236}">
                <a16:creationId xmlns:a16="http://schemas.microsoft.com/office/drawing/2014/main" id="{C1A0D533-02BD-107E-0512-AFAAEC421DC1}"/>
              </a:ext>
            </a:extLst>
          </p:cNvPr>
          <p:cNvSpPr>
            <a:spLocks noChangeAspect="1" noChangeArrowheads="1"/>
          </p:cNvSpPr>
          <p:nvPr/>
        </p:nvSpPr>
        <p:spPr bwMode="auto">
          <a:xfrm>
            <a:off x="1905918" y="3276600"/>
            <a:ext cx="4342482" cy="434248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61186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B988D63-FA8B-436C-902E-E5005BC049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1" name="Rectangle 10">
              <a:extLst>
                <a:ext uri="{FF2B5EF4-FFF2-40B4-BE49-F238E27FC236}">
                  <a16:creationId xmlns:a16="http://schemas.microsoft.com/office/drawing/2014/main" id="{2FD177FB-983E-4035-8B7A-655342A7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9596D9C3-C0FC-4500-A696-55B9F77BB7A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6" name="Picture 5" descr="Calculator, pen, compass, money and a paper with graphs printed on it">
            <a:extLst>
              <a:ext uri="{FF2B5EF4-FFF2-40B4-BE49-F238E27FC236}">
                <a16:creationId xmlns:a16="http://schemas.microsoft.com/office/drawing/2014/main" id="{7C6996B1-E95D-1B2B-8A83-9D5BD24CFF81}"/>
              </a:ext>
            </a:extLst>
          </p:cNvPr>
          <p:cNvPicPr>
            <a:picLocks noChangeAspect="1"/>
          </p:cNvPicPr>
          <p:nvPr/>
        </p:nvPicPr>
        <p:blipFill rotWithShape="1">
          <a:blip r:embed="rId4"/>
          <a:srcRect l="31720" r="27497" b="-1"/>
          <a:stretch/>
        </p:blipFill>
        <p:spPr>
          <a:xfrm>
            <a:off x="7547810" y="10"/>
            <a:ext cx="4641013" cy="6856310"/>
          </a:xfrm>
          <a:prstGeom prst="rect">
            <a:avLst/>
          </a:prstGeom>
          <a:ln>
            <a:noFill/>
          </a:ln>
          <a:effectLst/>
        </p:spPr>
      </p:pic>
      <p:sp>
        <p:nvSpPr>
          <p:cNvPr id="14" name="Rectangle 13">
            <a:extLst>
              <a:ext uri="{FF2B5EF4-FFF2-40B4-BE49-F238E27FC236}">
                <a16:creationId xmlns:a16="http://schemas.microsoft.com/office/drawing/2014/main" id="{C493E730-2044-49B5-A022-B8D6F359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96704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9F14223-08ED-FDFC-1575-218EECFE6073}"/>
              </a:ext>
            </a:extLst>
          </p:cNvPr>
          <p:cNvSpPr>
            <a:spLocks noGrp="1"/>
          </p:cNvSpPr>
          <p:nvPr>
            <p:ph type="title"/>
          </p:nvPr>
        </p:nvSpPr>
        <p:spPr>
          <a:xfrm>
            <a:off x="680321" y="753228"/>
            <a:ext cx="7087552" cy="1080938"/>
          </a:xfrm>
        </p:spPr>
        <p:txBody>
          <a:bodyPr vert="horz" lIns="91440" tIns="45720" rIns="91440" bIns="45720" rtlCol="0">
            <a:normAutofit/>
          </a:bodyPr>
          <a:lstStyle/>
          <a:p>
            <a:r>
              <a:rPr lang="en-US" kern="1200" dirty="0">
                <a:latin typeface="+mj-lt"/>
                <a:ea typeface="+mj-ea"/>
                <a:cs typeface="+mj-cs"/>
              </a:rPr>
              <a:t>1. Topic</a:t>
            </a:r>
          </a:p>
        </p:txBody>
      </p:sp>
      <p:pic>
        <p:nvPicPr>
          <p:cNvPr id="16" name="Picture 15">
            <a:extLst>
              <a:ext uri="{FF2B5EF4-FFF2-40B4-BE49-F238E27FC236}">
                <a16:creationId xmlns:a16="http://schemas.microsoft.com/office/drawing/2014/main" id="{78976801-4346-4636-BA62-265C81DFE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3" name="Content Placeholder 2">
            <a:extLst>
              <a:ext uri="{FF2B5EF4-FFF2-40B4-BE49-F238E27FC236}">
                <a16:creationId xmlns:a16="http://schemas.microsoft.com/office/drawing/2014/main" id="{F84CACD7-8836-B3BD-4ED0-1D4D2627CB28}"/>
              </a:ext>
            </a:extLst>
          </p:cNvPr>
          <p:cNvSpPr>
            <a:spLocks noGrp="1"/>
          </p:cNvSpPr>
          <p:nvPr>
            <p:ph idx="1"/>
          </p:nvPr>
        </p:nvSpPr>
        <p:spPr>
          <a:xfrm>
            <a:off x="680321" y="2336873"/>
            <a:ext cx="6423211" cy="3599316"/>
          </a:xfrm>
        </p:spPr>
        <p:txBody>
          <a:bodyPr>
            <a:normAutofit/>
          </a:bodyPr>
          <a:lstStyle/>
          <a:p>
            <a:r>
              <a:rPr lang="en-US" sz="1100" b="0" i="0">
                <a:effectLst/>
                <a:latin typeface="ui-sans-serif"/>
              </a:rPr>
              <a:t>Layouts need to be displayed:</a:t>
            </a:r>
          </a:p>
          <a:p>
            <a:pPr lvl="1"/>
            <a:r>
              <a:rPr lang="en-US" sz="1100" b="0" i="0">
                <a:effectLst/>
                <a:latin typeface="ui-sans-serif"/>
              </a:rPr>
              <a:t>Summary: Total number of employees, Total number of departments, Total number of positions</a:t>
            </a:r>
          </a:p>
          <a:p>
            <a:pPr lvl="1"/>
            <a:r>
              <a:rPr lang="en-US" sz="1100" b="0" i="0">
                <a:effectLst/>
                <a:latin typeface="ui-sans-serif"/>
              </a:rPr>
              <a:t>Diversity: Gender ratio, Diversity index</a:t>
            </a:r>
          </a:p>
          <a:p>
            <a:pPr lvl="1"/>
            <a:r>
              <a:rPr lang="en-US" sz="1100" b="0" i="0">
                <a:effectLst/>
                <a:latin typeface="ui-sans-serif"/>
              </a:rPr>
              <a:t>Historical &amp; Trend: Recruitment trend, Resignation trend</a:t>
            </a:r>
          </a:p>
          <a:p>
            <a:pPr lvl="1"/>
            <a:r>
              <a:rPr lang="en-US" sz="1100" b="0" i="0">
                <a:effectLst/>
                <a:latin typeface="ui-sans-serif"/>
              </a:rPr>
              <a:t>Employee Details: Name, Position, Department, Date of joining</a:t>
            </a:r>
          </a:p>
          <a:p>
            <a:pPr lvl="1"/>
            <a:r>
              <a:rPr lang="en-US" sz="1100" b="0" i="0">
                <a:effectLst/>
                <a:latin typeface="ui-sans-serif"/>
              </a:rPr>
              <a:t>Salary Analysis: Average salary, Salary distribution</a:t>
            </a:r>
          </a:p>
          <a:p>
            <a:pPr lvl="1"/>
            <a:r>
              <a:rPr lang="en-US" sz="1100" b="0" i="0">
                <a:effectLst/>
                <a:latin typeface="ui-sans-serif"/>
              </a:rPr>
              <a:t>Demography: Age distribution, Gender distribution</a:t>
            </a:r>
          </a:p>
          <a:p>
            <a:pPr lvl="1"/>
            <a:r>
              <a:rPr lang="en-US" sz="1100" b="0" i="0">
                <a:effectLst/>
                <a:latin typeface="ui-sans-serif"/>
              </a:rPr>
              <a:t>Performance Analysis: Average performance rating, Performance distribution</a:t>
            </a:r>
          </a:p>
          <a:p>
            <a:pPr lvl="1"/>
            <a:r>
              <a:rPr lang="en-US" sz="1100" b="0" i="0">
                <a:effectLst/>
                <a:latin typeface="ui-sans-serif"/>
              </a:rPr>
              <a:t>Training: Total number of training hours, Distribution of training hours</a:t>
            </a:r>
          </a:p>
          <a:p>
            <a:pPr lvl="1"/>
            <a:r>
              <a:rPr lang="en-US" sz="1100" b="0" i="0">
                <a:effectLst/>
                <a:latin typeface="ui-sans-serif"/>
              </a:rPr>
              <a:t>Leave Analysis: Total number of leave days, Leave days distribution</a:t>
            </a:r>
          </a:p>
          <a:p>
            <a:pPr lvl="1"/>
            <a:r>
              <a:rPr lang="en-US" sz="1100" b="0" i="0">
                <a:effectLst/>
                <a:latin typeface="ui-sans-serif"/>
              </a:rPr>
              <a:t>Absenteeism: Total number of absence days, Absence distribution</a:t>
            </a:r>
          </a:p>
          <a:p>
            <a:pPr lvl="1"/>
            <a:r>
              <a:rPr lang="en-US" sz="1100" b="0" i="0">
                <a:effectLst/>
                <a:latin typeface="ui-sans-serif"/>
              </a:rPr>
              <a:t>Termination Analysis: Total number of resignations, Reasons for resignation</a:t>
            </a:r>
          </a:p>
          <a:p>
            <a:pPr lvl="1"/>
            <a:r>
              <a:rPr lang="en-US" sz="1100" b="0" i="0">
                <a:effectLst/>
                <a:latin typeface="ui-sans-serif"/>
              </a:rPr>
              <a:t>Attrition Analysis: Attrition rate, Attrition trend</a:t>
            </a:r>
          </a:p>
          <a:p>
            <a:pPr lvl="1"/>
            <a:r>
              <a:rPr lang="en-US" sz="1100" b="0" i="0">
                <a:effectLst/>
                <a:latin typeface="ui-sans-serif"/>
              </a:rPr>
              <a:t>Attrition Prediction: Predicted attrition rate, Influencing factors</a:t>
            </a:r>
          </a:p>
          <a:p>
            <a:pPr lvl="1"/>
            <a:r>
              <a:rPr lang="en-US" sz="1100" b="0" i="0">
                <a:effectLst/>
                <a:latin typeface="ui-sans-serif"/>
              </a:rPr>
              <a:t>Employee Attrition: List of employees with attrition, Reasons for attrition.</a:t>
            </a:r>
          </a:p>
        </p:txBody>
      </p:sp>
      <p:sp>
        <p:nvSpPr>
          <p:cNvPr id="4" name="AutoShape 2">
            <a:extLst>
              <a:ext uri="{FF2B5EF4-FFF2-40B4-BE49-F238E27FC236}">
                <a16:creationId xmlns:a16="http://schemas.microsoft.com/office/drawing/2014/main" id="{C1A0D533-02BD-107E-0512-AFAAEC421DC1}"/>
              </a:ext>
            </a:extLst>
          </p:cNvPr>
          <p:cNvSpPr>
            <a:spLocks noChangeAspect="1" noChangeArrowheads="1"/>
          </p:cNvSpPr>
          <p:nvPr/>
        </p:nvSpPr>
        <p:spPr bwMode="auto">
          <a:xfrm>
            <a:off x="1905918" y="3276600"/>
            <a:ext cx="4342482" cy="434248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32632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34" name="Rectangle 33">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sz="240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1400"/>
              <a:t>Summary: </a:t>
            </a:r>
          </a:p>
          <a:p>
            <a:r>
              <a:rPr lang="en-US" sz="1400"/>
              <a:t>This layout provides a quick overview of the employee structure within the organization. It displays the total number of employees, total number of departments, and total number of positions. This information can give a snapshot of the size and structure of the organization.</a:t>
            </a:r>
          </a:p>
        </p:txBody>
      </p:sp>
      <p:pic>
        <p:nvPicPr>
          <p:cNvPr id="6" name="Picture 5" descr="A screenshot of a computer&#10;&#10;Description automatically generated">
            <a:extLst>
              <a:ext uri="{FF2B5EF4-FFF2-40B4-BE49-F238E27FC236}">
                <a16:creationId xmlns:a16="http://schemas.microsoft.com/office/drawing/2014/main" id="{2455F849-5F91-953D-9657-E467BDEF8B39}"/>
              </a:ext>
            </a:extLst>
          </p:cNvPr>
          <p:cNvPicPr>
            <a:picLocks noChangeAspect="1"/>
          </p:cNvPicPr>
          <p:nvPr/>
        </p:nvPicPr>
        <p:blipFill>
          <a:blip r:embed="rId4"/>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6043885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Autofit/>
          </a:bodyPr>
          <a:lstStyle/>
          <a:p>
            <a:pPr marL="0" indent="0">
              <a:buNone/>
            </a:pPr>
            <a:r>
              <a:rPr lang="en-US" sz="2000" dirty="0"/>
              <a:t>Diversity: </a:t>
            </a:r>
          </a:p>
          <a:p>
            <a:r>
              <a:rPr lang="en-US" sz="2000" dirty="0"/>
              <a:t>This layout focuses on the diversity within the organization. It displays the gender ratio and diversity index. This information can provide insights into the gender balance within the organization and the level of diversity.</a:t>
            </a:r>
          </a:p>
        </p:txBody>
      </p:sp>
      <p:pic>
        <p:nvPicPr>
          <p:cNvPr id="6" name="Picture 5">
            <a:extLst>
              <a:ext uri="{FF2B5EF4-FFF2-40B4-BE49-F238E27FC236}">
                <a16:creationId xmlns:a16="http://schemas.microsoft.com/office/drawing/2014/main" id="{BA1D0053-15C2-CB50-B38C-1A33E56EBC06}"/>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670245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r>
              <a:rPr lang="en-US" sz="2000" dirty="0"/>
              <a:t>Historical &amp; Trends: This layout shows the recruitment trend and the trend of employees leaving the organization. This information can provide insights into the hiring and turnover patterns over time.</a:t>
            </a:r>
          </a:p>
        </p:txBody>
      </p:sp>
      <p:pic>
        <p:nvPicPr>
          <p:cNvPr id="5" name="Picture 4">
            <a:extLst>
              <a:ext uri="{FF2B5EF4-FFF2-40B4-BE49-F238E27FC236}">
                <a16:creationId xmlns:a16="http://schemas.microsoft.com/office/drawing/2014/main" id="{59C6C47C-29D4-C508-FC2F-F9CDAF1B2E60}"/>
              </a:ext>
            </a:extLst>
          </p:cNvPr>
          <p:cNvPicPr>
            <a:picLocks noChangeAspect="1"/>
          </p:cNvPicPr>
          <p:nvPr/>
        </p:nvPicPr>
        <p:blipFill>
          <a:blip r:embed="rId4"/>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607410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Employee Details: </a:t>
            </a:r>
          </a:p>
          <a:p>
            <a:r>
              <a:rPr lang="en-US" sz="2000" dirty="0"/>
              <a:t>This layout provides detailed information about each employee, including their name, position, department, and date of employment. This information can be useful for understanding the background and role of each employee within the organization.</a:t>
            </a:r>
          </a:p>
        </p:txBody>
      </p:sp>
      <p:pic>
        <p:nvPicPr>
          <p:cNvPr id="6" name="Picture 5">
            <a:extLst>
              <a:ext uri="{FF2B5EF4-FFF2-40B4-BE49-F238E27FC236}">
                <a16:creationId xmlns:a16="http://schemas.microsoft.com/office/drawing/2014/main" id="{8C658608-DF73-BDF3-3E47-90F0A579FCD5}"/>
              </a:ext>
            </a:extLst>
          </p:cNvPr>
          <p:cNvPicPr>
            <a:picLocks noChangeAspect="1"/>
          </p:cNvPicPr>
          <p:nvPr/>
        </p:nvPicPr>
        <p:blipFill>
          <a:blip r:embed="rId4"/>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53633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7" name="Rectangle 26">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1F0EAB1-BE79-2AE7-CEC8-A59863AB33CD}"/>
              </a:ext>
            </a:extLst>
          </p:cNvPr>
          <p:cNvSpPr>
            <a:spLocks noGrp="1"/>
          </p:cNvSpPr>
          <p:nvPr>
            <p:ph type="title"/>
          </p:nvPr>
        </p:nvSpPr>
        <p:spPr>
          <a:xfrm>
            <a:off x="680321" y="753228"/>
            <a:ext cx="4136123" cy="1080938"/>
          </a:xfrm>
        </p:spPr>
        <p:txBody>
          <a:bodyPr>
            <a:normAutofit/>
          </a:bodyPr>
          <a:lstStyle/>
          <a:p>
            <a:r>
              <a:rPr lang="en-US" dirty="0"/>
              <a:t>2.Layout</a:t>
            </a:r>
          </a:p>
        </p:txBody>
      </p:sp>
      <p:pic>
        <p:nvPicPr>
          <p:cNvPr id="31" name="Picture 30">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760294A-805F-6338-F7B6-0EF4F097A80E}"/>
              </a:ext>
            </a:extLst>
          </p:cNvPr>
          <p:cNvSpPr>
            <a:spLocks noGrp="1"/>
          </p:cNvSpPr>
          <p:nvPr>
            <p:ph idx="1"/>
          </p:nvPr>
        </p:nvSpPr>
        <p:spPr>
          <a:xfrm>
            <a:off x="680321" y="2336873"/>
            <a:ext cx="3656289" cy="3599316"/>
          </a:xfrm>
        </p:spPr>
        <p:txBody>
          <a:bodyPr>
            <a:normAutofit/>
          </a:bodyPr>
          <a:lstStyle/>
          <a:p>
            <a:pPr marL="0" indent="0">
              <a:buNone/>
            </a:pPr>
            <a:r>
              <a:rPr lang="en-US" sz="2000" dirty="0"/>
              <a:t>Salary Analysis: </a:t>
            </a:r>
          </a:p>
          <a:p>
            <a:r>
              <a:rPr lang="en-US" sz="2000" dirty="0"/>
              <a:t>This layout shows the average salary and salary distribution. This information can provide insights into the compensation structure within the organization, including the average salary and how salaries are distributed among employees.</a:t>
            </a:r>
          </a:p>
        </p:txBody>
      </p:sp>
      <p:pic>
        <p:nvPicPr>
          <p:cNvPr id="5" name="Picture 4">
            <a:extLst>
              <a:ext uri="{FF2B5EF4-FFF2-40B4-BE49-F238E27FC236}">
                <a16:creationId xmlns:a16="http://schemas.microsoft.com/office/drawing/2014/main" id="{F469C890-7BDE-DA85-BDCA-E4D6C0E90413}"/>
              </a:ext>
            </a:extLst>
          </p:cNvPr>
          <p:cNvPicPr>
            <a:picLocks noChangeAspect="1"/>
          </p:cNvPicPr>
          <p:nvPr/>
        </p:nvPicPr>
        <p:blipFill>
          <a:blip r:embed="rId4"/>
          <a:stretch>
            <a:fillRect/>
          </a:stretch>
        </p:blipFill>
        <p:spPr>
          <a:xfrm>
            <a:off x="5276090" y="1681383"/>
            <a:ext cx="6269479" cy="349523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570522039"/>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Berlin</Template>
  <TotalTime>1968</TotalTime>
  <Words>843</Words>
  <Application>Microsoft Office PowerPoint</Application>
  <PresentationFormat>Widescreen</PresentationFormat>
  <Paragraphs>75</Paragraphs>
  <Slides>19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Aptos</vt:lpstr>
      <vt:lpstr>Arial</vt:lpstr>
      <vt:lpstr>Trebuchet MS</vt:lpstr>
      <vt:lpstr>ui-sans-serif</vt:lpstr>
      <vt:lpstr>Berlin</vt:lpstr>
      <vt:lpstr>Exam 2 Data Analytic</vt:lpstr>
      <vt:lpstr>1. Topic 2. Layout 3. Scope</vt:lpstr>
      <vt:lpstr>1. Topic</vt:lpstr>
      <vt:lpstr>1. Topic</vt:lpstr>
      <vt:lpstr>2.Layout</vt:lpstr>
      <vt:lpstr>2.Layout</vt:lpstr>
      <vt:lpstr>2.Layout</vt:lpstr>
      <vt:lpstr>2.Layout</vt:lpstr>
      <vt:lpstr>2.Layout</vt:lpstr>
      <vt:lpstr>2.Layout</vt:lpstr>
      <vt:lpstr>2.Layout</vt:lpstr>
      <vt:lpstr>2.Layout</vt:lpstr>
      <vt:lpstr>2.Layout</vt:lpstr>
      <vt:lpstr>2.Layout</vt:lpstr>
      <vt:lpstr>2.Layout</vt:lpstr>
      <vt:lpstr>2.Layout</vt:lpstr>
      <vt:lpstr>2.Layout</vt:lpstr>
      <vt:lpstr>2.Layout</vt:lpstr>
      <vt:lpstr>3. Scope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 2 Database</dc:title>
  <dc:creator>Phạm Thuận</dc:creator>
  <cp:lastModifiedBy>Phạm Thuận</cp:lastModifiedBy>
  <cp:revision>9</cp:revision>
  <dcterms:created xsi:type="dcterms:W3CDTF">2024-05-09T02:44:51Z</dcterms:created>
  <dcterms:modified xsi:type="dcterms:W3CDTF">2024-06-17T03:53:41Z</dcterms:modified>
</cp:coreProperties>
</file>

<file path=docProps/thumbnail.jpeg>
</file>